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Jua" panose="020B0604020202020204" charset="-127"/>
      <p:regular r:id="rId15"/>
    </p:embeddedFont>
    <p:embeddedFont>
      <p:font typeface="Lumios Marker" panose="020B0604020202020204" charset="-52"/>
      <p:regular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26" autoAdjust="0"/>
  </p:normalViewPr>
  <p:slideViewPr>
    <p:cSldViewPr>
      <p:cViewPr varScale="1">
        <p:scale>
          <a:sx n="55" d="100"/>
          <a:sy n="55" d="100"/>
        </p:scale>
        <p:origin x="979" y="-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g.wikipedia.org/wiki/%D0%94%D1%8A%D1%80%D0%B6%D0%B0%D0%B2%D0%BD%D0%B0_%D0%BD%D0%B0%D0%B3%D1%80%D0%B0%D0%B4%D0%B0_%E2%80%9E%D0%A1%D0%B2._%D0%9F%D0%B0%D0%B8%D1%81%D0%B8%D0%B9_%D0%A5%D0%B8%D0%BB%D0%B5%D0%BD%D0%B4%D0%B0%D1%80%D1%81%D0%BA%D0%B8%E2%80%9C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.docx"/><Relationship Id="rId3" Type="http://schemas.openxmlformats.org/officeDocument/2006/relationships/image" Target="../media/image2.pn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287" y="1028700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7C5338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Freeform 14"/>
          <p:cNvSpPr/>
          <p:nvPr/>
        </p:nvSpPr>
        <p:spPr>
          <a:xfrm rot="-911936">
            <a:off x="13687419" y="-109130"/>
            <a:ext cx="3711739" cy="6023105"/>
          </a:xfrm>
          <a:custGeom>
            <a:avLst/>
            <a:gdLst/>
            <a:ahLst/>
            <a:cxnLst/>
            <a:rect l="l" t="t" r="r" b="b"/>
            <a:pathLst>
              <a:path w="3711739" h="6023105">
                <a:moveTo>
                  <a:pt x="0" y="0"/>
                </a:moveTo>
                <a:lnTo>
                  <a:pt x="3711738" y="0"/>
                </a:lnTo>
                <a:lnTo>
                  <a:pt x="3711738" y="6023105"/>
                </a:lnTo>
                <a:lnTo>
                  <a:pt x="0" y="6023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5" name="Freeform 15"/>
          <p:cNvSpPr/>
          <p:nvPr/>
        </p:nvSpPr>
        <p:spPr>
          <a:xfrm rot="-6786811">
            <a:off x="-977785" y="3686415"/>
            <a:ext cx="4363268" cy="4025115"/>
          </a:xfrm>
          <a:custGeom>
            <a:avLst/>
            <a:gdLst/>
            <a:ahLst/>
            <a:cxnLst/>
            <a:rect l="l" t="t" r="r" b="b"/>
            <a:pathLst>
              <a:path w="4363268" h="4025115">
                <a:moveTo>
                  <a:pt x="0" y="0"/>
                </a:moveTo>
                <a:lnTo>
                  <a:pt x="4363268" y="0"/>
                </a:lnTo>
                <a:lnTo>
                  <a:pt x="4363268" y="4025115"/>
                </a:lnTo>
                <a:lnTo>
                  <a:pt x="0" y="4025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6" name="Freeform 16"/>
          <p:cNvSpPr/>
          <p:nvPr/>
        </p:nvSpPr>
        <p:spPr>
          <a:xfrm rot="-511518">
            <a:off x="-2391971" y="6370112"/>
            <a:ext cx="8001566" cy="5080995"/>
          </a:xfrm>
          <a:custGeom>
            <a:avLst/>
            <a:gdLst/>
            <a:ahLst/>
            <a:cxnLst/>
            <a:rect l="l" t="t" r="r" b="b"/>
            <a:pathLst>
              <a:path w="8001566" h="5080995">
                <a:moveTo>
                  <a:pt x="0" y="0"/>
                </a:moveTo>
                <a:lnTo>
                  <a:pt x="8001566" y="0"/>
                </a:lnTo>
                <a:lnTo>
                  <a:pt x="8001566" y="5080994"/>
                </a:lnTo>
                <a:lnTo>
                  <a:pt x="0" y="5080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7" name="TextBox 17"/>
          <p:cNvSpPr txBox="1"/>
          <p:nvPr/>
        </p:nvSpPr>
        <p:spPr>
          <a:xfrm>
            <a:off x="3762984" y="3708030"/>
            <a:ext cx="10762031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Отец Паисий Хилендарски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8278" y="5921493"/>
            <a:ext cx="10051324" cy="6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249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Будител на българите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03629" y="7905607"/>
            <a:ext cx="8107338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“Преписвайте тая историйца и пазете я да не изчезне!”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8E7D62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Freeform 14"/>
          <p:cNvSpPr/>
          <p:nvPr/>
        </p:nvSpPr>
        <p:spPr>
          <a:xfrm rot="575739">
            <a:off x="1147810" y="1224164"/>
            <a:ext cx="4500403" cy="4089741"/>
          </a:xfrm>
          <a:custGeom>
            <a:avLst/>
            <a:gdLst/>
            <a:ahLst/>
            <a:cxnLst/>
            <a:rect l="l" t="t" r="r" b="b"/>
            <a:pathLst>
              <a:path w="4500403" h="4089741">
                <a:moveTo>
                  <a:pt x="0" y="0"/>
                </a:moveTo>
                <a:lnTo>
                  <a:pt x="4500403" y="0"/>
                </a:lnTo>
                <a:lnTo>
                  <a:pt x="4500403" y="4089741"/>
                </a:lnTo>
                <a:lnTo>
                  <a:pt x="0" y="4089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5" name="TextBox 15"/>
          <p:cNvSpPr txBox="1"/>
          <p:nvPr/>
        </p:nvSpPr>
        <p:spPr>
          <a:xfrm>
            <a:off x="7757765" y="1120997"/>
            <a:ext cx="255000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Наследство</a:t>
            </a:r>
          </a:p>
        </p:txBody>
      </p:sp>
      <p:sp>
        <p:nvSpPr>
          <p:cNvPr id="16" name="Freeform 16"/>
          <p:cNvSpPr/>
          <p:nvPr/>
        </p:nvSpPr>
        <p:spPr>
          <a:xfrm>
            <a:off x="8871026" y="1853778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7" y="0"/>
                </a:lnTo>
                <a:lnTo>
                  <a:pt x="2873477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7" name="TextBox 17"/>
          <p:cNvSpPr txBox="1"/>
          <p:nvPr/>
        </p:nvSpPr>
        <p:spPr>
          <a:xfrm>
            <a:off x="5500397" y="2014220"/>
            <a:ext cx="11503089" cy="70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Паисий Хилендарски е сред най-почитаните дейци на Българското възраждане. Пловдивският университет, Софийската математическа гимназия и други учебни заведения, както и множество улици в България са наречени на негово име.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С постановление на правителството от 28 юли 2000 г. се определя годишна </a:t>
            </a:r>
            <a:r>
              <a:rPr lang="en-US" sz="2799" u="sng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  <a:hlinkClick r:id="rId6" tooltip="https://bg.wikipedia.org/wiki/%D0%94%D1%8A%D1%80%D0%B6%D0%B0%D0%B2%D0%BD%D0%B0_%D0%BD%D0%B0%D0%B3%D1%80%D0%B0%D0%B4%D0%B0_%E2%80%9E%D0%A1%D0%B2._%D0%9F%D0%B0%D0%B8%D1%81%D0%B8%D0%B9_%D0%A5%D0%B8%D0%BB%D0%B5%D0%BD%D0%B4%D0%B0%D1%80%D1%81%D0%BA%D0%B8%E2%80%9C"/>
              </a:rPr>
              <a:t>Д</a:t>
            </a:r>
            <a:r>
              <a:rPr lang="en-US" sz="2799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ържавна награда “Св. Паисий Хилендарски”, която се присъжда за стимулиране на български творци и изпълнители на произведения, свързани с българската история и традиции.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През 2008 г. в Банско е открит мемориален музей, посветен на него.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8E7D62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3520444"/>
            <a:ext cx="9143995" cy="6766556"/>
          </a:xfrm>
          <a:custGeom>
            <a:avLst/>
            <a:gdLst/>
            <a:ahLst/>
            <a:cxnLst/>
            <a:rect l="l" t="t" r="r" b="b"/>
            <a:pathLst>
              <a:path w="9143995" h="6766556">
                <a:moveTo>
                  <a:pt x="0" y="0"/>
                </a:moveTo>
                <a:lnTo>
                  <a:pt x="9143995" y="0"/>
                </a:lnTo>
                <a:lnTo>
                  <a:pt x="9143995" y="6766556"/>
                </a:lnTo>
                <a:lnTo>
                  <a:pt x="0" y="676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5" name="TextBox 15"/>
          <p:cNvSpPr txBox="1"/>
          <p:nvPr/>
        </p:nvSpPr>
        <p:spPr>
          <a:xfrm>
            <a:off x="4224426" y="1780542"/>
            <a:ext cx="9646593" cy="262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814529"/>
                </a:solidFill>
                <a:latin typeface="Lumios Marker"/>
                <a:ea typeface="Lumios Marker"/>
                <a:cs typeface="Lumios Marker"/>
                <a:sym typeface="Lumios Marker"/>
              </a:rPr>
              <a:t>"О, неразумний юроде, поради что се срамиш да се наречеш българин и не четеш и не говориш на свой език!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05600" y="5154297"/>
            <a:ext cx="10248900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6F8C9A"/>
                </a:solidFill>
                <a:latin typeface="Lumios Marker"/>
                <a:ea typeface="Lumios Marker"/>
                <a:cs typeface="Lumios Marker"/>
                <a:sym typeface="Lumios Marker"/>
              </a:rPr>
              <a:t>"Ти, българино, не се мами! Знай своя род и език, и се учи на свой език!"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8E7D62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Freeform 14"/>
          <p:cNvSpPr/>
          <p:nvPr/>
        </p:nvSpPr>
        <p:spPr>
          <a:xfrm rot="-7393445" flipH="1">
            <a:off x="-517654" y="3237415"/>
            <a:ext cx="6292215" cy="8229600"/>
          </a:xfrm>
          <a:custGeom>
            <a:avLst/>
            <a:gdLst/>
            <a:ahLst/>
            <a:cxnLst/>
            <a:rect l="l" t="t" r="r" b="b"/>
            <a:pathLst>
              <a:path w="6292215" h="8229600">
                <a:moveTo>
                  <a:pt x="6292215" y="0"/>
                </a:moveTo>
                <a:lnTo>
                  <a:pt x="0" y="0"/>
                </a:lnTo>
                <a:lnTo>
                  <a:pt x="0" y="8229600"/>
                </a:lnTo>
                <a:lnTo>
                  <a:pt x="6292215" y="8229600"/>
                </a:lnTo>
                <a:lnTo>
                  <a:pt x="629221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5" name="TextBox 15"/>
          <p:cNvSpPr txBox="1"/>
          <p:nvPr/>
        </p:nvSpPr>
        <p:spPr>
          <a:xfrm>
            <a:off x="2156030" y="1365184"/>
            <a:ext cx="515997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Коментар на автора</a:t>
            </a:r>
          </a:p>
        </p:txBody>
      </p:sp>
      <p:sp>
        <p:nvSpPr>
          <p:cNvPr id="16" name="Freeform 16"/>
          <p:cNvSpPr/>
          <p:nvPr/>
        </p:nvSpPr>
        <p:spPr>
          <a:xfrm>
            <a:off x="3022144" y="2113845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7" y="0"/>
                </a:lnTo>
                <a:lnTo>
                  <a:pt x="2873477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7" name="TextBox 17"/>
          <p:cNvSpPr txBox="1"/>
          <p:nvPr/>
        </p:nvSpPr>
        <p:spPr>
          <a:xfrm>
            <a:off x="6347030" y="1885245"/>
            <a:ext cx="10165232" cy="70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И може би е редно всеки един от нас да потърси и да разгърне написаното от ръката на Паисий. Да се опитаме да не забравяме тази негова "историйца" и да я опазим, за да не изчезне. А тя не би изчезнала, не просто ако стои някъде на съхранение, но няма да изчезне ако и днес се предава от човек на човек, и днес се чете и препрочита. И не толкова заради историческите факти и истории, но повече заради пламъка на духовното възраждане и обновление. Пламък, от който така силно се нуждаем днес.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705167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7C5338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332115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Freeform 14"/>
          <p:cNvSpPr/>
          <p:nvPr/>
        </p:nvSpPr>
        <p:spPr>
          <a:xfrm rot="-911936">
            <a:off x="13687419" y="-109130"/>
            <a:ext cx="3711739" cy="6023105"/>
          </a:xfrm>
          <a:custGeom>
            <a:avLst/>
            <a:gdLst/>
            <a:ahLst/>
            <a:cxnLst/>
            <a:rect l="l" t="t" r="r" b="b"/>
            <a:pathLst>
              <a:path w="3711739" h="6023105">
                <a:moveTo>
                  <a:pt x="0" y="0"/>
                </a:moveTo>
                <a:lnTo>
                  <a:pt x="3711738" y="0"/>
                </a:lnTo>
                <a:lnTo>
                  <a:pt x="3711738" y="6023105"/>
                </a:lnTo>
                <a:lnTo>
                  <a:pt x="0" y="6023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5" name="Freeform 15"/>
          <p:cNvSpPr/>
          <p:nvPr/>
        </p:nvSpPr>
        <p:spPr>
          <a:xfrm rot="-6786811">
            <a:off x="-977785" y="3686415"/>
            <a:ext cx="4363268" cy="4025115"/>
          </a:xfrm>
          <a:custGeom>
            <a:avLst/>
            <a:gdLst/>
            <a:ahLst/>
            <a:cxnLst/>
            <a:rect l="l" t="t" r="r" b="b"/>
            <a:pathLst>
              <a:path w="4363268" h="4025115">
                <a:moveTo>
                  <a:pt x="0" y="0"/>
                </a:moveTo>
                <a:lnTo>
                  <a:pt x="4363268" y="0"/>
                </a:lnTo>
                <a:lnTo>
                  <a:pt x="4363268" y="4025115"/>
                </a:lnTo>
                <a:lnTo>
                  <a:pt x="0" y="4025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6" name="Freeform 16"/>
          <p:cNvSpPr/>
          <p:nvPr/>
        </p:nvSpPr>
        <p:spPr>
          <a:xfrm rot="-511518">
            <a:off x="-2391971" y="6370112"/>
            <a:ext cx="8001566" cy="5080995"/>
          </a:xfrm>
          <a:custGeom>
            <a:avLst/>
            <a:gdLst/>
            <a:ahLst/>
            <a:cxnLst/>
            <a:rect l="l" t="t" r="r" b="b"/>
            <a:pathLst>
              <a:path w="8001566" h="5080995">
                <a:moveTo>
                  <a:pt x="0" y="0"/>
                </a:moveTo>
                <a:lnTo>
                  <a:pt x="8001566" y="0"/>
                </a:lnTo>
                <a:lnTo>
                  <a:pt x="8001566" y="5080994"/>
                </a:lnTo>
                <a:lnTo>
                  <a:pt x="0" y="5080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7" name="TextBox 17"/>
          <p:cNvSpPr txBox="1"/>
          <p:nvPr/>
        </p:nvSpPr>
        <p:spPr>
          <a:xfrm>
            <a:off x="6297606" y="1620133"/>
            <a:ext cx="5159974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  <a:spcBef>
                <a:spcPct val="0"/>
              </a:spcBef>
            </a:pPr>
            <a:r>
              <a:rPr lang="en-US" sz="5400">
                <a:solidFill>
                  <a:srgbClr val="C96770"/>
                </a:solidFill>
                <a:latin typeface="Lumios Marker"/>
                <a:ea typeface="Lumios Marker"/>
                <a:cs typeface="Lumios Marker"/>
                <a:sym typeface="Lumios Marker"/>
              </a:rPr>
              <a:t>Да се упражним</a:t>
            </a:r>
          </a:p>
        </p:txBody>
      </p:sp>
      <p:sp>
        <p:nvSpPr>
          <p:cNvPr id="18" name="Freeform 18"/>
          <p:cNvSpPr/>
          <p:nvPr/>
        </p:nvSpPr>
        <p:spPr>
          <a:xfrm>
            <a:off x="7580076" y="2434833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7" y="0"/>
                </a:lnTo>
                <a:lnTo>
                  <a:pt x="2873477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9" name="TextBox 19"/>
          <p:cNvSpPr txBox="1"/>
          <p:nvPr/>
        </p:nvSpPr>
        <p:spPr>
          <a:xfrm>
            <a:off x="4776583" y="3673673"/>
            <a:ext cx="74336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9F0606"/>
                </a:solidFill>
                <a:latin typeface="Open Sans"/>
                <a:ea typeface="Open Sans"/>
                <a:cs typeface="Open Sans"/>
                <a:sym typeface="Open Sans"/>
              </a:rPr>
              <a:t>Паисий</a:t>
            </a:r>
            <a:r>
              <a:rPr lang="en-US" sz="3399" dirty="0">
                <a:solidFill>
                  <a:srgbClr val="9F060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9F0606"/>
                </a:solidFill>
                <a:latin typeface="Open Sans"/>
                <a:ea typeface="Open Sans"/>
                <a:cs typeface="Open Sans"/>
                <a:sym typeface="Open Sans"/>
              </a:rPr>
              <a:t>Хилендарски_Работен</a:t>
            </a:r>
            <a:r>
              <a:rPr lang="en-US" sz="3399" dirty="0">
                <a:solidFill>
                  <a:srgbClr val="9F060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9F0606"/>
                </a:solidFill>
                <a:latin typeface="Open Sans"/>
                <a:ea typeface="Open Sans"/>
                <a:cs typeface="Open Sans"/>
                <a:sym typeface="Open Sans"/>
              </a:rPr>
              <a:t>лист</a:t>
            </a:r>
            <a:endParaRPr lang="en-US" sz="3399" dirty="0">
              <a:solidFill>
                <a:srgbClr val="9F06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E4931C0B-6DAF-A953-FF9B-E95ADE696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461680"/>
              </p:ext>
            </p:extLst>
          </p:nvPr>
        </p:nvGraphicFramePr>
        <p:xfrm>
          <a:off x="6913020" y="5203868"/>
          <a:ext cx="2539380" cy="2199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8" imgW="914400" imgH="792685" progId="Word.Document.12">
                  <p:embed/>
                </p:oleObj>
              </mc:Choice>
              <mc:Fallback>
                <p:oleObj name="Document" showAsIcon="1" r:id="rId8" imgW="914400" imgH="7926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13020" y="5203868"/>
                        <a:ext cx="2539380" cy="2199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8E7D62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Freeform 14"/>
          <p:cNvSpPr/>
          <p:nvPr/>
        </p:nvSpPr>
        <p:spPr>
          <a:xfrm>
            <a:off x="533811" y="1028700"/>
            <a:ext cx="3093919" cy="3831478"/>
          </a:xfrm>
          <a:custGeom>
            <a:avLst/>
            <a:gdLst/>
            <a:ahLst/>
            <a:cxnLst/>
            <a:rect l="l" t="t" r="r" b="b"/>
            <a:pathLst>
              <a:path w="3093919" h="3831478">
                <a:moveTo>
                  <a:pt x="0" y="0"/>
                </a:moveTo>
                <a:lnTo>
                  <a:pt x="3093918" y="0"/>
                </a:lnTo>
                <a:lnTo>
                  <a:pt x="3093918" y="3831478"/>
                </a:lnTo>
                <a:lnTo>
                  <a:pt x="0" y="3831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5" name="Freeform 15"/>
          <p:cNvSpPr/>
          <p:nvPr/>
        </p:nvSpPr>
        <p:spPr>
          <a:xfrm>
            <a:off x="3441228" y="1923345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7" y="0"/>
                </a:lnTo>
                <a:lnTo>
                  <a:pt x="2873477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442677" y="2813679"/>
            <a:ext cx="5485652" cy="548565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t="-16708" b="-16708"/>
              </a:stretch>
            </a:blipFill>
          </p:spPr>
          <p:txBody>
            <a:bodyPr/>
            <a:lstStyle/>
            <a:p>
              <a:endParaRPr lang="en-B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E7D62"/>
            </a:solidFill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627729" y="1924623"/>
            <a:ext cx="9108155" cy="70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Първите си глътки въздух Паисий поема в град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Банско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, а годината си на раждане уточнява самият той -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1722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, когато завършва своята История през 1762 г., уточнявайки, че е на 40 години. Учените предполагат, че неговото светско име е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Пенко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или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Петър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.</a:t>
            </a:r>
          </a:p>
          <a:p>
            <a:pPr algn="l">
              <a:lnSpc>
                <a:spcPts val="5039"/>
              </a:lnSpc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Произхожда от заможен род, но още на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23-годишна възраст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заминава за Света гора - Атон, където в Хилендарския манастир приема монашеството с името Паисий.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39679" y="1299147"/>
            <a:ext cx="1906989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Рождение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225" y="1028700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8E7D62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Freeform 14"/>
          <p:cNvSpPr/>
          <p:nvPr/>
        </p:nvSpPr>
        <p:spPr>
          <a:xfrm rot="-711440" flipH="1">
            <a:off x="12750498" y="-78077"/>
            <a:ext cx="6286866" cy="6741948"/>
          </a:xfrm>
          <a:custGeom>
            <a:avLst/>
            <a:gdLst/>
            <a:ahLst/>
            <a:cxnLst/>
            <a:rect l="l" t="t" r="r" b="b"/>
            <a:pathLst>
              <a:path w="6286866" h="6741948">
                <a:moveTo>
                  <a:pt x="6286866" y="0"/>
                </a:moveTo>
                <a:lnTo>
                  <a:pt x="0" y="0"/>
                </a:lnTo>
                <a:lnTo>
                  <a:pt x="0" y="6741948"/>
                </a:lnTo>
                <a:lnTo>
                  <a:pt x="6286866" y="6741948"/>
                </a:lnTo>
                <a:lnTo>
                  <a:pt x="628686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5" name="TextBox 15"/>
          <p:cNvSpPr txBox="1"/>
          <p:nvPr/>
        </p:nvSpPr>
        <p:spPr>
          <a:xfrm>
            <a:off x="2080770" y="2357231"/>
            <a:ext cx="264008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Образование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9345" y="3064297"/>
            <a:ext cx="11977964" cy="575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Въпреки че не получил системно образование, това не му попречило да се научи на четмо и писмо, както и да обогати своите знания не само в църковната, но и в светската наука.</a:t>
            </a:r>
          </a:p>
          <a:p>
            <a:pPr algn="l">
              <a:lnSpc>
                <a:spcPts val="5039"/>
              </a:lnSpc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Бил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здрав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и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силен боец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, умел в традиционното българско бойно изкуство за борба с бойна тяга срещу въоръжен противник. Той бил един от малкото посветени и с мисия от църквата да обикалят из страната и да наглеждат паричните й дела -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таксидиоти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. </a:t>
            </a:r>
          </a:p>
        </p:txBody>
      </p:sp>
      <p:sp>
        <p:nvSpPr>
          <p:cNvPr id="17" name="Freeform 17"/>
          <p:cNvSpPr/>
          <p:nvPr/>
        </p:nvSpPr>
        <p:spPr>
          <a:xfrm>
            <a:off x="2484625" y="2990953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7" y="0"/>
                </a:lnTo>
                <a:lnTo>
                  <a:pt x="2873477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8E7D62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Freeform 14"/>
          <p:cNvSpPr/>
          <p:nvPr/>
        </p:nvSpPr>
        <p:spPr>
          <a:xfrm rot="-1551094">
            <a:off x="10486336" y="4728371"/>
            <a:ext cx="9031111" cy="8229600"/>
          </a:xfrm>
          <a:custGeom>
            <a:avLst/>
            <a:gdLst/>
            <a:ahLst/>
            <a:cxnLst/>
            <a:rect l="l" t="t" r="r" b="b"/>
            <a:pathLst>
              <a:path w="9031111" h="8229600">
                <a:moveTo>
                  <a:pt x="0" y="0"/>
                </a:moveTo>
                <a:lnTo>
                  <a:pt x="9031111" y="0"/>
                </a:lnTo>
                <a:lnTo>
                  <a:pt x="90311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5" name="TextBox 15"/>
          <p:cNvSpPr txBox="1"/>
          <p:nvPr/>
        </p:nvSpPr>
        <p:spPr>
          <a:xfrm>
            <a:off x="1993195" y="2092001"/>
            <a:ext cx="10051324" cy="192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Като таксидиот с атлетическо телосложение, прикрито под монашеското расо, Паисий кръстосвал българските земи с бойна тояга.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93195" y="1174684"/>
            <a:ext cx="157857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Житие</a:t>
            </a:r>
          </a:p>
        </p:txBody>
      </p:sp>
      <p:sp>
        <p:nvSpPr>
          <p:cNvPr id="17" name="Freeform 17"/>
          <p:cNvSpPr/>
          <p:nvPr/>
        </p:nvSpPr>
        <p:spPr>
          <a:xfrm>
            <a:off x="1993195" y="1808406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8" y="0"/>
                </a:lnTo>
                <a:lnTo>
                  <a:pt x="2873478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8" name="TextBox 18"/>
          <p:cNvSpPr txBox="1"/>
          <p:nvPr/>
        </p:nvSpPr>
        <p:spPr>
          <a:xfrm>
            <a:off x="2723031" y="4279900"/>
            <a:ext cx="619330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9F0606"/>
                </a:solidFill>
                <a:latin typeface="Lumios Marker"/>
                <a:ea typeface="Lumios Marker"/>
                <a:cs typeface="Lumios Marker"/>
                <a:sym typeface="Lumios Marker"/>
              </a:rPr>
              <a:t>Любопитно за таксидиотите</a:t>
            </a:r>
          </a:p>
        </p:txBody>
      </p:sp>
      <p:sp>
        <p:nvSpPr>
          <p:cNvPr id="19" name="Freeform 19"/>
          <p:cNvSpPr/>
          <p:nvPr/>
        </p:nvSpPr>
        <p:spPr>
          <a:xfrm>
            <a:off x="4382944" y="5143500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7" y="0"/>
                </a:lnTo>
                <a:lnTo>
                  <a:pt x="2873477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20" name="TextBox 20"/>
          <p:cNvSpPr txBox="1"/>
          <p:nvPr/>
        </p:nvSpPr>
        <p:spPr>
          <a:xfrm>
            <a:off x="1443501" y="5535303"/>
            <a:ext cx="8752363" cy="327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 spc="187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За да станат таксидиоти, преминават през </a:t>
            </a:r>
            <a:r>
              <a:rPr lang="en-US" sz="2400" spc="187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сложна физическа и психологическа подготовка</a:t>
            </a:r>
            <a:r>
              <a:rPr lang="en-US" sz="2400" spc="187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, които правят силни тялото и духа. С юмрук са можели да убият вол, удряйки го по главата, а въоръжен с тояга, един таксидиот се сражавал успешно с 5 - 6 души с ятагани.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8E7D62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93195" y="1174684"/>
            <a:ext cx="157857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Житие</a:t>
            </a:r>
          </a:p>
        </p:txBody>
      </p:sp>
      <p:sp>
        <p:nvSpPr>
          <p:cNvPr id="15" name="Freeform 15"/>
          <p:cNvSpPr/>
          <p:nvPr/>
        </p:nvSpPr>
        <p:spPr>
          <a:xfrm>
            <a:off x="1993195" y="1808406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8" y="0"/>
                </a:lnTo>
                <a:lnTo>
                  <a:pt x="2873478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277992" y="1031112"/>
            <a:ext cx="5981308" cy="5981308"/>
            <a:chOff x="0" y="0"/>
            <a:chExt cx="14840029" cy="148400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840028" cy="14840029"/>
            </a:xfrm>
            <a:custGeom>
              <a:avLst/>
              <a:gdLst/>
              <a:ahLst/>
              <a:cxnLst/>
              <a:rect l="l" t="t" r="r" b="b"/>
              <a:pathLst>
                <a:path w="14840028" h="14840029">
                  <a:moveTo>
                    <a:pt x="0" y="14278015"/>
                  </a:moveTo>
                  <a:cubicBezTo>
                    <a:pt x="0" y="14588407"/>
                    <a:pt x="251623" y="14840029"/>
                    <a:pt x="562014" y="14840029"/>
                  </a:cubicBezTo>
                  <a:lnTo>
                    <a:pt x="14278014" y="14840029"/>
                  </a:lnTo>
                  <a:cubicBezTo>
                    <a:pt x="14588406" y="14840029"/>
                    <a:pt x="14840028" y="14588407"/>
                    <a:pt x="14840028" y="14278015"/>
                  </a:cubicBezTo>
                  <a:lnTo>
                    <a:pt x="14840028" y="7420008"/>
                  </a:lnTo>
                  <a:cubicBezTo>
                    <a:pt x="14840028" y="5371186"/>
                    <a:pt x="14008900" y="3515413"/>
                    <a:pt x="12666756" y="2173270"/>
                  </a:cubicBezTo>
                  <a:cubicBezTo>
                    <a:pt x="11324611" y="831128"/>
                    <a:pt x="9468837" y="0"/>
                    <a:pt x="7420008" y="0"/>
                  </a:cubicBezTo>
                  <a:cubicBezTo>
                    <a:pt x="5371186" y="0"/>
                    <a:pt x="3515413" y="831129"/>
                    <a:pt x="2173271" y="2173270"/>
                  </a:cubicBezTo>
                  <a:cubicBezTo>
                    <a:pt x="831129" y="3515411"/>
                    <a:pt x="0" y="5371184"/>
                    <a:pt x="0" y="7420008"/>
                  </a:cubicBezTo>
                  <a:lnTo>
                    <a:pt x="0" y="14278015"/>
                  </a:lnTo>
                  <a:close/>
                </a:path>
              </a:pathLst>
            </a:custGeom>
            <a:solidFill>
              <a:srgbClr val="D0BD00"/>
            </a:solidFill>
          </p:spPr>
          <p:txBody>
            <a:bodyPr/>
            <a:lstStyle/>
            <a:p>
              <a:endParaRPr lang="en-B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0383" y="200383"/>
              <a:ext cx="14439261" cy="14439263"/>
            </a:xfrm>
            <a:custGeom>
              <a:avLst/>
              <a:gdLst/>
              <a:ahLst/>
              <a:cxnLst/>
              <a:rect l="l" t="t" r="r" b="b"/>
              <a:pathLst>
                <a:path w="14439261" h="14439263">
                  <a:moveTo>
                    <a:pt x="105919" y="14333344"/>
                  </a:moveTo>
                  <a:cubicBezTo>
                    <a:pt x="173739" y="14401163"/>
                    <a:pt x="265721" y="14439263"/>
                    <a:pt x="361631" y="14439263"/>
                  </a:cubicBezTo>
                  <a:lnTo>
                    <a:pt x="14077631" y="14439263"/>
                  </a:lnTo>
                  <a:cubicBezTo>
                    <a:pt x="14277353" y="14439263"/>
                    <a:pt x="14439261" y="14277355"/>
                    <a:pt x="14439261" y="14077632"/>
                  </a:cubicBezTo>
                  <a:lnTo>
                    <a:pt x="14439261" y="7219625"/>
                  </a:lnTo>
                  <a:cubicBezTo>
                    <a:pt x="14439261" y="5226083"/>
                    <a:pt x="13630784" y="3420682"/>
                    <a:pt x="12324685" y="2114583"/>
                  </a:cubicBezTo>
                  <a:cubicBezTo>
                    <a:pt x="11018583" y="808481"/>
                    <a:pt x="9213177" y="0"/>
                    <a:pt x="7219625" y="0"/>
                  </a:cubicBezTo>
                  <a:cubicBezTo>
                    <a:pt x="5226081" y="0"/>
                    <a:pt x="3420678" y="808481"/>
                    <a:pt x="2114580" y="2114579"/>
                  </a:cubicBezTo>
                  <a:cubicBezTo>
                    <a:pt x="808481" y="3420678"/>
                    <a:pt x="0" y="5226081"/>
                    <a:pt x="0" y="7219625"/>
                  </a:cubicBezTo>
                  <a:lnTo>
                    <a:pt x="0" y="14077632"/>
                  </a:lnTo>
                  <a:cubicBezTo>
                    <a:pt x="0" y="14173543"/>
                    <a:pt x="38100" y="14265525"/>
                    <a:pt x="105919" y="1433334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B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562015" y="562014"/>
              <a:ext cx="13716001" cy="13716001"/>
            </a:xfrm>
            <a:custGeom>
              <a:avLst/>
              <a:gdLst/>
              <a:ahLst/>
              <a:cxnLst/>
              <a:rect l="l" t="t" r="r" b="b"/>
              <a:pathLst>
                <a:path w="13716001" h="13716001">
                  <a:moveTo>
                    <a:pt x="6858006" y="0"/>
                  </a:moveTo>
                  <a:cubicBezTo>
                    <a:pt x="3070442" y="0"/>
                    <a:pt x="0" y="3070429"/>
                    <a:pt x="0" y="6857994"/>
                  </a:cubicBezTo>
                  <a:lnTo>
                    <a:pt x="0" y="13716001"/>
                  </a:lnTo>
                  <a:lnTo>
                    <a:pt x="13716000" y="13716001"/>
                  </a:lnTo>
                  <a:lnTo>
                    <a:pt x="13716000" y="6857994"/>
                  </a:lnTo>
                  <a:cubicBezTo>
                    <a:pt x="13716000" y="3070429"/>
                    <a:pt x="10645570" y="0"/>
                    <a:pt x="6858006" y="0"/>
                  </a:cubicBezTo>
                  <a:close/>
                </a:path>
              </a:pathLst>
            </a:custGeom>
            <a:blipFill>
              <a:blip r:embed="rId5"/>
              <a:stretch>
                <a:fillRect t="-19545" b="-19545"/>
              </a:stretch>
            </a:blipFill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26668" y="1809684"/>
            <a:ext cx="10051324" cy="70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Като пътуващ монах, Паисий се запознавал с исторически съчинения за българската история и едновременно виждал отблизо тежкото положение на народа си под робство. Сам преживял надменното и презрително отношение на другородците към българите. Слушал обвиненията, че те били прости, груби, неграмотни, че нямали история. Виждал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отчаянието на народа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и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дълбоко скърбял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, но и се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възмущавал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за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родоотстъпничеството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на много свои сънародници.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8E7D62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Freeform 14"/>
          <p:cNvSpPr/>
          <p:nvPr/>
        </p:nvSpPr>
        <p:spPr>
          <a:xfrm rot="2375360">
            <a:off x="-107133" y="526172"/>
            <a:ext cx="2271666" cy="1723627"/>
          </a:xfrm>
          <a:custGeom>
            <a:avLst/>
            <a:gdLst/>
            <a:ahLst/>
            <a:cxnLst/>
            <a:rect l="l" t="t" r="r" b="b"/>
            <a:pathLst>
              <a:path w="2271666" h="1723627">
                <a:moveTo>
                  <a:pt x="0" y="0"/>
                </a:moveTo>
                <a:lnTo>
                  <a:pt x="2271666" y="0"/>
                </a:lnTo>
                <a:lnTo>
                  <a:pt x="2271666" y="1723627"/>
                </a:lnTo>
                <a:lnTo>
                  <a:pt x="0" y="172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5" name="TextBox 15"/>
          <p:cNvSpPr txBox="1"/>
          <p:nvPr/>
        </p:nvSpPr>
        <p:spPr>
          <a:xfrm>
            <a:off x="1993195" y="1174684"/>
            <a:ext cx="537290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9F0606"/>
                </a:solidFill>
                <a:latin typeface="Lumios Marker"/>
                <a:ea typeface="Lumios Marker"/>
                <a:cs typeface="Lumios Marker"/>
                <a:sym typeface="Lumios Marker"/>
              </a:rPr>
              <a:t>История славянобългарска</a:t>
            </a:r>
          </a:p>
        </p:txBody>
      </p:sp>
      <p:sp>
        <p:nvSpPr>
          <p:cNvPr id="16" name="Freeform 16"/>
          <p:cNvSpPr/>
          <p:nvPr/>
        </p:nvSpPr>
        <p:spPr>
          <a:xfrm>
            <a:off x="3242910" y="1808406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7" y="0"/>
                </a:lnTo>
                <a:lnTo>
                  <a:pt x="2873477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884081" y="1028700"/>
            <a:ext cx="6375219" cy="8229600"/>
            <a:chOff x="0" y="0"/>
            <a:chExt cx="1934210" cy="2496820"/>
          </a:xfrm>
        </p:grpSpPr>
        <p:sp>
          <p:nvSpPr>
            <p:cNvPr id="18" name="Freeform 18"/>
            <p:cNvSpPr/>
            <p:nvPr/>
          </p:nvSpPr>
          <p:spPr>
            <a:xfrm>
              <a:off x="0" y="31750"/>
              <a:ext cx="1934210" cy="2346960"/>
            </a:xfrm>
            <a:custGeom>
              <a:avLst/>
              <a:gdLst/>
              <a:ahLst/>
              <a:cxnLst/>
              <a:rect l="l" t="t" r="r" b="b"/>
              <a:pathLst>
                <a:path w="1934210" h="2346960">
                  <a:moveTo>
                    <a:pt x="1934210" y="2346960"/>
                  </a:moveTo>
                  <a:lnTo>
                    <a:pt x="15240" y="2259330"/>
                  </a:lnTo>
                  <a:lnTo>
                    <a:pt x="0" y="74930"/>
                  </a:lnTo>
                  <a:lnTo>
                    <a:pt x="1934210" y="0"/>
                  </a:lnTo>
                  <a:close/>
                </a:path>
              </a:pathLst>
            </a:custGeom>
            <a:solidFill>
              <a:srgbClr val="765A4F"/>
            </a:solidFill>
          </p:spPr>
          <p:txBody>
            <a:bodyPr/>
            <a:lstStyle/>
            <a:p>
              <a:endParaRPr lang="en-B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789430" y="1270"/>
              <a:ext cx="125730" cy="2494280"/>
            </a:xfrm>
            <a:custGeom>
              <a:avLst/>
              <a:gdLst/>
              <a:ahLst/>
              <a:cxnLst/>
              <a:rect l="l" t="t" r="r" b="b"/>
              <a:pathLst>
                <a:path w="125730" h="2494280">
                  <a:moveTo>
                    <a:pt x="0" y="2494280"/>
                  </a:moveTo>
                  <a:lnTo>
                    <a:pt x="125730" y="2373630"/>
                  </a:lnTo>
                  <a:lnTo>
                    <a:pt x="125730" y="3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C2BF"/>
            </a:solidFill>
          </p:spPr>
          <p:txBody>
            <a:bodyPr/>
            <a:lstStyle/>
            <a:p>
              <a:endParaRPr lang="en-BG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812290" cy="2496820"/>
            </a:xfrm>
            <a:custGeom>
              <a:avLst/>
              <a:gdLst/>
              <a:ahLst/>
              <a:cxnLst/>
              <a:rect l="l" t="t" r="r" b="b"/>
              <a:pathLst>
                <a:path w="1812290" h="2496820">
                  <a:moveTo>
                    <a:pt x="1812290" y="2496820"/>
                  </a:moveTo>
                  <a:lnTo>
                    <a:pt x="0" y="2404110"/>
                  </a:lnTo>
                  <a:lnTo>
                    <a:pt x="0" y="92710"/>
                  </a:lnTo>
                  <a:lnTo>
                    <a:pt x="1812290" y="0"/>
                  </a:lnTo>
                  <a:close/>
                </a:path>
              </a:pathLst>
            </a:custGeom>
            <a:solidFill>
              <a:srgbClr val="6A492A"/>
            </a:solidFill>
          </p:spPr>
          <p:txBody>
            <a:bodyPr/>
            <a:lstStyle/>
            <a:p>
              <a:endParaRPr lang="en-BG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1750" y="88900"/>
              <a:ext cx="31750" cy="2319020"/>
            </a:xfrm>
            <a:custGeom>
              <a:avLst/>
              <a:gdLst/>
              <a:ahLst/>
              <a:cxnLst/>
              <a:rect l="l" t="t" r="r" b="b"/>
              <a:pathLst>
                <a:path w="31750" h="2319020">
                  <a:moveTo>
                    <a:pt x="31750" y="2319020"/>
                  </a:moveTo>
                  <a:lnTo>
                    <a:pt x="0" y="2316480"/>
                  </a:lnTo>
                  <a:lnTo>
                    <a:pt x="0" y="2540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B88917"/>
            </a:solidFill>
          </p:spPr>
          <p:txBody>
            <a:bodyPr/>
            <a:lstStyle/>
            <a:p>
              <a:endParaRPr lang="en-BG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4300" y="54610"/>
              <a:ext cx="1637030" cy="2387600"/>
            </a:xfrm>
            <a:custGeom>
              <a:avLst/>
              <a:gdLst/>
              <a:ahLst/>
              <a:cxnLst/>
              <a:rect l="l" t="t" r="r" b="b"/>
              <a:pathLst>
                <a:path w="1637030" h="2387600">
                  <a:moveTo>
                    <a:pt x="1637030" y="2387600"/>
                  </a:moveTo>
                  <a:lnTo>
                    <a:pt x="0" y="2307590"/>
                  </a:lnTo>
                  <a:lnTo>
                    <a:pt x="0" y="80010"/>
                  </a:lnTo>
                  <a:lnTo>
                    <a:pt x="1637030" y="0"/>
                  </a:lnTo>
                  <a:close/>
                </a:path>
              </a:pathLst>
            </a:custGeom>
            <a:blipFill>
              <a:blip r:embed="rId6"/>
              <a:stretch>
                <a:fillRect l="-4693" r="-4693"/>
              </a:stretch>
            </a:blipFill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26668" y="1962084"/>
            <a:ext cx="9657413" cy="70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Тогава в Паисий пламва патриотична ревност, плод на която се явява неговата “История славянобългарска” за “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полза на българския народ, за слава и похвала на Господа Иисуса Христа”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. Посвещава “Историята” на ползата от българската история, на най-славните сражения от българското минало и завършва с падането на България под османска власт. Отделя специално внимание на българските и сръбските светии и подчертава идеята за славянско единство.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02" b="-77972"/>
            </a:stretch>
          </a:blipFill>
          <a:ln w="57150" cap="sq">
            <a:solidFill>
              <a:srgbClr val="8E7D62"/>
            </a:solidFill>
            <a:prstDash val="solid"/>
            <a:miter/>
          </a:ln>
        </p:spPr>
        <p:txBody>
          <a:bodyPr/>
          <a:lstStyle/>
          <a:p>
            <a:endParaRPr lang="en-BG"/>
          </a:p>
        </p:txBody>
      </p:sp>
      <p:sp>
        <p:nvSpPr>
          <p:cNvPr id="3" name="AutoShape 3"/>
          <p:cNvSpPr/>
          <p:nvPr/>
        </p:nvSpPr>
        <p:spPr>
          <a:xfrm>
            <a:off x="1600371" y="1748071"/>
            <a:ext cx="15087257" cy="0"/>
          </a:xfrm>
          <a:prstGeom prst="line">
            <a:avLst/>
          </a:prstGeom>
          <a:ln w="38100" cap="flat">
            <a:solidFill>
              <a:srgbClr val="765A4F">
                <a:alpha val="14902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BG"/>
          </a:p>
        </p:txBody>
      </p:sp>
      <p:sp>
        <p:nvSpPr>
          <p:cNvPr id="4" name="AutoShape 4"/>
          <p:cNvSpPr/>
          <p:nvPr/>
        </p:nvSpPr>
        <p:spPr>
          <a:xfrm>
            <a:off x="1600371" y="2502610"/>
            <a:ext cx="15087257" cy="0"/>
          </a:xfrm>
          <a:prstGeom prst="line">
            <a:avLst/>
          </a:prstGeom>
          <a:ln w="38100" cap="flat">
            <a:solidFill>
              <a:srgbClr val="765A4F">
                <a:alpha val="14902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BG"/>
          </a:p>
        </p:txBody>
      </p:sp>
      <p:sp>
        <p:nvSpPr>
          <p:cNvPr id="5" name="AutoShape 5"/>
          <p:cNvSpPr/>
          <p:nvPr/>
        </p:nvSpPr>
        <p:spPr>
          <a:xfrm>
            <a:off x="1600371" y="3257150"/>
            <a:ext cx="15087257" cy="0"/>
          </a:xfrm>
          <a:prstGeom prst="line">
            <a:avLst/>
          </a:prstGeom>
          <a:ln w="38100" cap="flat">
            <a:solidFill>
              <a:srgbClr val="765A4F">
                <a:alpha val="14902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BG"/>
          </a:p>
        </p:txBody>
      </p:sp>
      <p:sp>
        <p:nvSpPr>
          <p:cNvPr id="6" name="AutoShape 6"/>
          <p:cNvSpPr/>
          <p:nvPr/>
        </p:nvSpPr>
        <p:spPr>
          <a:xfrm>
            <a:off x="1600371" y="4011690"/>
            <a:ext cx="15087257" cy="0"/>
          </a:xfrm>
          <a:prstGeom prst="line">
            <a:avLst/>
          </a:prstGeom>
          <a:ln w="38100" cap="flat">
            <a:solidFill>
              <a:srgbClr val="765A4F">
                <a:alpha val="14902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BG"/>
          </a:p>
        </p:txBody>
      </p:sp>
      <p:sp>
        <p:nvSpPr>
          <p:cNvPr id="7" name="AutoShape 7"/>
          <p:cNvSpPr/>
          <p:nvPr/>
        </p:nvSpPr>
        <p:spPr>
          <a:xfrm>
            <a:off x="1600371" y="4766230"/>
            <a:ext cx="15087257" cy="0"/>
          </a:xfrm>
          <a:prstGeom prst="line">
            <a:avLst/>
          </a:prstGeom>
          <a:ln w="38100" cap="flat">
            <a:solidFill>
              <a:srgbClr val="765A4F">
                <a:alpha val="14902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BG"/>
          </a:p>
        </p:txBody>
      </p:sp>
      <p:sp>
        <p:nvSpPr>
          <p:cNvPr id="8" name="AutoShape 8"/>
          <p:cNvSpPr/>
          <p:nvPr/>
        </p:nvSpPr>
        <p:spPr>
          <a:xfrm>
            <a:off x="1600371" y="5520770"/>
            <a:ext cx="15087257" cy="0"/>
          </a:xfrm>
          <a:prstGeom prst="line">
            <a:avLst/>
          </a:prstGeom>
          <a:ln w="38100" cap="flat">
            <a:solidFill>
              <a:srgbClr val="765A4F">
                <a:alpha val="14902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BG"/>
          </a:p>
        </p:txBody>
      </p:sp>
      <p:sp>
        <p:nvSpPr>
          <p:cNvPr id="9" name="AutoShape 9"/>
          <p:cNvSpPr/>
          <p:nvPr/>
        </p:nvSpPr>
        <p:spPr>
          <a:xfrm>
            <a:off x="1600371" y="6275310"/>
            <a:ext cx="15087257" cy="0"/>
          </a:xfrm>
          <a:prstGeom prst="line">
            <a:avLst/>
          </a:prstGeom>
          <a:ln w="38100" cap="flat">
            <a:solidFill>
              <a:srgbClr val="765A4F">
                <a:alpha val="14902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BG"/>
          </a:p>
        </p:txBody>
      </p:sp>
      <p:sp>
        <p:nvSpPr>
          <p:cNvPr id="10" name="AutoShape 10"/>
          <p:cNvSpPr/>
          <p:nvPr/>
        </p:nvSpPr>
        <p:spPr>
          <a:xfrm>
            <a:off x="1600371" y="7029850"/>
            <a:ext cx="15087257" cy="0"/>
          </a:xfrm>
          <a:prstGeom prst="line">
            <a:avLst/>
          </a:prstGeom>
          <a:ln w="38100" cap="flat">
            <a:solidFill>
              <a:srgbClr val="765A4F">
                <a:alpha val="14902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BG"/>
          </a:p>
        </p:txBody>
      </p:sp>
      <p:sp>
        <p:nvSpPr>
          <p:cNvPr id="11" name="AutoShape 11"/>
          <p:cNvSpPr/>
          <p:nvPr/>
        </p:nvSpPr>
        <p:spPr>
          <a:xfrm>
            <a:off x="1600371" y="7784390"/>
            <a:ext cx="15087257" cy="0"/>
          </a:xfrm>
          <a:prstGeom prst="line">
            <a:avLst/>
          </a:prstGeom>
          <a:ln w="38100" cap="flat">
            <a:solidFill>
              <a:srgbClr val="765A4F">
                <a:alpha val="14902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BG"/>
          </a:p>
        </p:txBody>
      </p:sp>
      <p:sp>
        <p:nvSpPr>
          <p:cNvPr id="12" name="AutoShape 12"/>
          <p:cNvSpPr/>
          <p:nvPr/>
        </p:nvSpPr>
        <p:spPr>
          <a:xfrm>
            <a:off x="1600371" y="8538929"/>
            <a:ext cx="15087257" cy="0"/>
          </a:xfrm>
          <a:prstGeom prst="line">
            <a:avLst/>
          </a:prstGeom>
          <a:ln w="38100" cap="flat">
            <a:solidFill>
              <a:srgbClr val="765A4F">
                <a:alpha val="14902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BG"/>
          </a:p>
        </p:txBody>
      </p:sp>
      <p:sp>
        <p:nvSpPr>
          <p:cNvPr id="13" name="Freeform 13"/>
          <p:cNvSpPr/>
          <p:nvPr/>
        </p:nvSpPr>
        <p:spPr>
          <a:xfrm rot="2375360">
            <a:off x="-107133" y="526172"/>
            <a:ext cx="2271666" cy="1723627"/>
          </a:xfrm>
          <a:custGeom>
            <a:avLst/>
            <a:gdLst/>
            <a:ahLst/>
            <a:cxnLst/>
            <a:rect l="l" t="t" r="r" b="b"/>
            <a:pathLst>
              <a:path w="2271666" h="1723627">
                <a:moveTo>
                  <a:pt x="0" y="0"/>
                </a:moveTo>
                <a:lnTo>
                  <a:pt x="2271666" y="0"/>
                </a:lnTo>
                <a:lnTo>
                  <a:pt x="2271666" y="1723627"/>
                </a:lnTo>
                <a:lnTo>
                  <a:pt x="0" y="172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4" name="TextBox 14"/>
          <p:cNvSpPr txBox="1"/>
          <p:nvPr/>
        </p:nvSpPr>
        <p:spPr>
          <a:xfrm>
            <a:off x="1993195" y="1174684"/>
            <a:ext cx="537290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9F0606"/>
                </a:solidFill>
                <a:latin typeface="Lumios Marker"/>
                <a:ea typeface="Lumios Marker"/>
                <a:cs typeface="Lumios Marker"/>
                <a:sym typeface="Lumios Marker"/>
              </a:rPr>
              <a:t>История славянобългарска</a:t>
            </a:r>
          </a:p>
        </p:txBody>
      </p:sp>
      <p:sp>
        <p:nvSpPr>
          <p:cNvPr id="15" name="Freeform 15"/>
          <p:cNvSpPr/>
          <p:nvPr/>
        </p:nvSpPr>
        <p:spPr>
          <a:xfrm>
            <a:off x="3242910" y="1808406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7" y="0"/>
                </a:lnTo>
                <a:lnTo>
                  <a:pt x="2873477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144000" y="2520315"/>
            <a:ext cx="7494814" cy="5246370"/>
            <a:chOff x="0" y="0"/>
            <a:chExt cx="6350000" cy="4445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4445000"/>
            </a:xfrm>
            <a:custGeom>
              <a:avLst/>
              <a:gdLst/>
              <a:ahLst/>
              <a:cxnLst/>
              <a:rect l="l" t="t" r="r" b="b"/>
              <a:pathLst>
                <a:path w="6350000" h="4445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6"/>
              <a:stretch>
                <a:fillRect l="-12222" r="-12222"/>
              </a:stretch>
            </a:blipFill>
          </p:spPr>
          <p:txBody>
            <a:bodyPr/>
            <a:lstStyle/>
            <a:p>
              <a:endParaRPr lang="en-B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4445000"/>
            </a:xfrm>
            <a:custGeom>
              <a:avLst/>
              <a:gdLst/>
              <a:ahLst/>
              <a:cxnLst/>
              <a:rect l="l" t="t" r="r" b="b"/>
              <a:pathLst>
                <a:path w="6350000" h="4445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FAD02C"/>
            </a:solidFill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29687" y="4335540"/>
            <a:ext cx="7714313" cy="437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2799" spc="193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3 основни задачи:</a:t>
            </a:r>
          </a:p>
          <a:p>
            <a:pPr marL="604519" lvl="1" indent="-302260" algn="l">
              <a:lnSpc>
                <a:spcPts val="6999"/>
              </a:lnSpc>
              <a:buFont typeface="Arial"/>
              <a:buChar char="•"/>
            </a:pPr>
            <a:r>
              <a:rPr lang="en-US" sz="2799" spc="193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Борба за българска национална просвета</a:t>
            </a:r>
          </a:p>
          <a:p>
            <a:pPr marL="604519" lvl="1" indent="-302260" algn="l">
              <a:lnSpc>
                <a:spcPts val="6999"/>
              </a:lnSpc>
              <a:buFont typeface="Arial"/>
              <a:buChar char="•"/>
            </a:pPr>
            <a:r>
              <a:rPr lang="en-US" sz="2799" spc="193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Независимост на българската православна църква</a:t>
            </a:r>
          </a:p>
          <a:p>
            <a:pPr marL="604519" lvl="1" indent="-302260" algn="l">
              <a:lnSpc>
                <a:spcPts val="6999"/>
              </a:lnSpc>
              <a:buFont typeface="Arial"/>
              <a:buChar char="•"/>
            </a:pPr>
            <a:r>
              <a:rPr lang="en-US" sz="2799" spc="193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Политическо освобождаване на българския народ и възстановяване на българската държава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2952" y="2177968"/>
            <a:ext cx="7707782" cy="192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Започната в Хилендарския манастир и завършена в Зографския през периода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1760 - 1762 година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8E7D62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8E7D62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56030" y="1365184"/>
            <a:ext cx="515997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Последователи на Паисий</a:t>
            </a:r>
          </a:p>
        </p:txBody>
      </p:sp>
      <p:sp>
        <p:nvSpPr>
          <p:cNvPr id="15" name="Freeform 15"/>
          <p:cNvSpPr/>
          <p:nvPr/>
        </p:nvSpPr>
        <p:spPr>
          <a:xfrm>
            <a:off x="3003094" y="1998906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7" y="0"/>
                </a:lnTo>
                <a:lnTo>
                  <a:pt x="2873477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6" name="TextBox 16"/>
          <p:cNvSpPr txBox="1"/>
          <p:nvPr/>
        </p:nvSpPr>
        <p:spPr>
          <a:xfrm>
            <a:off x="2156030" y="2787967"/>
            <a:ext cx="7707782" cy="448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Паисий не само написва “Историята”, но сам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тръгва да я разпространява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сред българите. Предлага на свои сънародници да я </a:t>
            </a:r>
            <a:r>
              <a:rPr lang="en-US" sz="2799" spc="218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четат и преписват</a:t>
            </a: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, по който начин да помогне на народа си да излезе от дълбините на унинието.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108762" y="1100408"/>
            <a:ext cx="6017188" cy="8086183"/>
            <a:chOff x="0" y="0"/>
            <a:chExt cx="3663950" cy="4923790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5"/>
              <a:stretch>
                <a:fillRect l="-13091" r="-13091"/>
              </a:stretch>
            </a:blipFill>
          </p:spPr>
          <p:txBody>
            <a:bodyPr/>
            <a:lstStyle/>
            <a:p>
              <a:endParaRPr lang="en-B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9F0606"/>
            </a:solidFill>
          </p:spPr>
          <p:txBody>
            <a:bodyPr/>
            <a:lstStyle/>
            <a:p>
              <a:endParaRPr lang="en-BG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1028700"/>
            <a:ext cx="16230600" cy="8229600"/>
            <a:chOff x="0" y="0"/>
            <a:chExt cx="216408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002" b="-77972"/>
              </a:stretch>
            </a:blipFill>
            <a:ln w="57150" cap="sq">
              <a:solidFill>
                <a:srgbClr val="8E7D62"/>
              </a:solidFill>
              <a:prstDash val="solid"/>
              <a:miter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4" name="AutoShape 4"/>
            <p:cNvSpPr/>
            <p:nvPr/>
          </p:nvSpPr>
          <p:spPr>
            <a:xfrm>
              <a:off x="762229" y="959161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5" name="AutoShape 5"/>
            <p:cNvSpPr/>
            <p:nvPr/>
          </p:nvSpPr>
          <p:spPr>
            <a:xfrm>
              <a:off x="762229" y="1965214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762229" y="297126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7" name="AutoShape 7"/>
            <p:cNvSpPr/>
            <p:nvPr/>
          </p:nvSpPr>
          <p:spPr>
            <a:xfrm>
              <a:off x="762229" y="397732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8" name="AutoShape 8"/>
            <p:cNvSpPr/>
            <p:nvPr/>
          </p:nvSpPr>
          <p:spPr>
            <a:xfrm>
              <a:off x="762229" y="498337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9" name="AutoShape 9"/>
            <p:cNvSpPr/>
            <p:nvPr/>
          </p:nvSpPr>
          <p:spPr>
            <a:xfrm>
              <a:off x="762229" y="5989427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62229" y="6995480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62229" y="8001533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762229" y="9007586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62229" y="10013639"/>
              <a:ext cx="20116343" cy="0"/>
            </a:xfrm>
            <a:prstGeom prst="line">
              <a:avLst/>
            </a:prstGeom>
            <a:ln w="50800" cap="flat">
              <a:solidFill>
                <a:srgbClr val="765A4F">
                  <a:alpha val="14902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BG"/>
            </a:p>
          </p:txBody>
        </p:sp>
      </p:grpSp>
      <p:sp>
        <p:nvSpPr>
          <p:cNvPr id="14" name="Freeform 14"/>
          <p:cNvSpPr/>
          <p:nvPr/>
        </p:nvSpPr>
        <p:spPr>
          <a:xfrm rot="-570323">
            <a:off x="89533" y="-198502"/>
            <a:ext cx="4073652" cy="8229600"/>
          </a:xfrm>
          <a:custGeom>
            <a:avLst/>
            <a:gdLst/>
            <a:ahLst/>
            <a:cxnLst/>
            <a:rect l="l" t="t" r="r" b="b"/>
            <a:pathLst>
              <a:path w="4073652" h="8229600">
                <a:moveTo>
                  <a:pt x="0" y="0"/>
                </a:moveTo>
                <a:lnTo>
                  <a:pt x="4073652" y="0"/>
                </a:lnTo>
                <a:lnTo>
                  <a:pt x="40736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5" name="Freeform 15"/>
          <p:cNvSpPr/>
          <p:nvPr/>
        </p:nvSpPr>
        <p:spPr>
          <a:xfrm>
            <a:off x="8641894" y="1902378"/>
            <a:ext cx="2873477" cy="229878"/>
          </a:xfrm>
          <a:custGeom>
            <a:avLst/>
            <a:gdLst/>
            <a:ahLst/>
            <a:cxnLst/>
            <a:rect l="l" t="t" r="r" b="b"/>
            <a:pathLst>
              <a:path w="2873477" h="229878">
                <a:moveTo>
                  <a:pt x="0" y="0"/>
                </a:moveTo>
                <a:lnTo>
                  <a:pt x="2873477" y="0"/>
                </a:lnTo>
                <a:lnTo>
                  <a:pt x="2873477" y="229878"/>
                </a:lnTo>
                <a:lnTo>
                  <a:pt x="0" y="22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  <p:sp>
        <p:nvSpPr>
          <p:cNvPr id="16" name="TextBox 16"/>
          <p:cNvSpPr txBox="1"/>
          <p:nvPr/>
        </p:nvSpPr>
        <p:spPr>
          <a:xfrm>
            <a:off x="5009747" y="1268656"/>
            <a:ext cx="826850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Преписи на “История славянобългарска”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55492" y="2792100"/>
            <a:ext cx="6869582" cy="256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5039"/>
              </a:lnSpc>
              <a:buFont typeface="Arial"/>
              <a:buChar char="•"/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1765 г. - Софроний Врачански</a:t>
            </a:r>
          </a:p>
          <a:p>
            <a:pPr marL="604519" lvl="1" indent="-302260" algn="l">
              <a:lnSpc>
                <a:spcPts val="5039"/>
              </a:lnSpc>
              <a:buFont typeface="Arial"/>
              <a:buChar char="•"/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1771 г. - Алекси Попович</a:t>
            </a:r>
          </a:p>
          <a:p>
            <a:pPr marL="604519" lvl="1" indent="-302260" algn="l">
              <a:lnSpc>
                <a:spcPts val="5039"/>
              </a:lnSpc>
              <a:buFont typeface="Arial"/>
              <a:buChar char="•"/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1772 г. - Никифор Рилски</a:t>
            </a:r>
          </a:p>
          <a:p>
            <a:pPr marL="604519" lvl="1" indent="-302260" algn="l">
              <a:lnSpc>
                <a:spcPts val="5039"/>
              </a:lnSpc>
              <a:buFont typeface="Arial"/>
              <a:buChar char="•"/>
            </a:pPr>
            <a:r>
              <a:rPr lang="en-US" sz="2799" spc="21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1774 г. - Дойно Граматик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63274" y="2616205"/>
            <a:ext cx="5543550" cy="302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Известни са десетки преписи на Паисиевата история, а до средата на 19 век тя се използва и като основно учебно помагало в новобългарското училище.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33800" y="6244062"/>
            <a:ext cx="10820400" cy="1728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800">
                <a:solidFill>
                  <a:srgbClr val="9F0606"/>
                </a:solidFill>
                <a:latin typeface="Jua"/>
                <a:ea typeface="Jua"/>
                <a:cs typeface="Jua"/>
                <a:sym typeface="Jua"/>
              </a:rPr>
              <a:t>Пламакът, който Паисий запалва в сърцата на хората така се разгаря, че започва истинско обновление на нашия народ.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594917" y="6663162"/>
            <a:ext cx="3693083" cy="3623838"/>
          </a:xfrm>
          <a:custGeom>
            <a:avLst/>
            <a:gdLst/>
            <a:ahLst/>
            <a:cxnLst/>
            <a:rect l="l" t="t" r="r" b="b"/>
            <a:pathLst>
              <a:path w="3693083" h="3623838">
                <a:moveTo>
                  <a:pt x="0" y="0"/>
                </a:moveTo>
                <a:lnTo>
                  <a:pt x="3693083" y="0"/>
                </a:lnTo>
                <a:lnTo>
                  <a:pt x="3693083" y="3623838"/>
                </a:lnTo>
                <a:lnTo>
                  <a:pt x="0" y="3623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B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5794</TotalTime>
  <Words>812</Words>
  <Application>Microsoft Office PowerPoint</Application>
  <PresentationFormat>Custom</PresentationFormat>
  <Paragraphs>42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Open Sans</vt:lpstr>
      <vt:lpstr>Arial</vt:lpstr>
      <vt:lpstr>Calibri</vt:lpstr>
      <vt:lpstr>Lumios Marker</vt:lpstr>
      <vt:lpstr>Jua</vt:lpstr>
      <vt:lpstr>Office Theme</vt:lpstr>
      <vt:lpstr>Документ на Microsoft 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Отец Паисий Хилендарски</dc:title>
  <cp:lastModifiedBy>krasimir joni</cp:lastModifiedBy>
  <cp:revision>5</cp:revision>
  <dcterms:created xsi:type="dcterms:W3CDTF">2006-08-16T00:00:00Z</dcterms:created>
  <dcterms:modified xsi:type="dcterms:W3CDTF">2024-12-01T11:33:47Z</dcterms:modified>
  <dc:identifier>DAGXTe9fwEs</dc:identifier>
</cp:coreProperties>
</file>